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46"/>
  </p:notesMasterIdLst>
  <p:sldIdLst>
    <p:sldId id="273" r:id="rId3"/>
    <p:sldId id="275" r:id="rId4"/>
    <p:sldId id="368" r:id="rId5"/>
    <p:sldId id="276" r:id="rId6"/>
    <p:sldId id="277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6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380" r:id="rId26"/>
    <p:sldId id="381" r:id="rId27"/>
    <p:sldId id="291" r:id="rId28"/>
    <p:sldId id="287" r:id="rId29"/>
    <p:sldId id="290" r:id="rId30"/>
    <p:sldId id="355" r:id="rId31"/>
    <p:sldId id="356" r:id="rId32"/>
    <p:sldId id="382" r:id="rId33"/>
    <p:sldId id="357" r:id="rId34"/>
    <p:sldId id="358" r:id="rId35"/>
    <p:sldId id="359" r:id="rId36"/>
    <p:sldId id="360" r:id="rId37"/>
    <p:sldId id="363" r:id="rId38"/>
    <p:sldId id="362" r:id="rId39"/>
    <p:sldId id="364" r:id="rId40"/>
    <p:sldId id="361" r:id="rId41"/>
    <p:sldId id="365" r:id="rId42"/>
    <p:sldId id="366" r:id="rId43"/>
    <p:sldId id="367" r:id="rId44"/>
    <p:sldId id="33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9" autoAdjust="0"/>
  </p:normalViewPr>
  <p:slideViewPr>
    <p:cSldViewPr snapToGrid="0">
      <p:cViewPr varScale="1">
        <p:scale>
          <a:sx n="86" d="100"/>
          <a:sy n="86" d="100"/>
        </p:scale>
        <p:origin x="51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7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</a:t>
            </a:r>
            <a:br>
              <a:rPr lang="en-US" altLang="zh-CN"/>
            </a:br>
            <a:r>
              <a:rPr lang="en-US" altLang="zh-CN"/>
              <a:t>Navigation</a:t>
            </a:r>
            <a:br>
              <a:rPr lang="en-US" altLang="zh-CN"/>
            </a:br>
            <a:r>
              <a:rPr lang="en-US" altLang="zh-CN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511551"/>
            <a:ext cx="4301133" cy="811638"/>
          </a:xfrm>
        </p:spPr>
        <p:txBody>
          <a:bodyPr/>
          <a:lstStyle/>
          <a:p>
            <a:r>
              <a:rPr lang="en-US" altLang="zh-CN" sz="2000" dirty="0"/>
              <a:t>Shengxiong Wu - 217993254</a:t>
            </a:r>
          </a:p>
          <a:p>
            <a:r>
              <a:rPr lang="en-US" altLang="zh-CN" sz="2000" dirty="0"/>
              <a:t>Haochen Wang - 216754236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27583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BBEEDD-E831-BD51-F9EE-64749EAEB2A8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2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16855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8+7 = 15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B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C,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BBAD2-740E-12A2-A754-CDD1BC8D117C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154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898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8+7 = 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A-&gt;B-&gt;D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E051C-A177-12E3-8B16-D8EB1BD913D5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9050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3+3=6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C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649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7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C, D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5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087BA-0D65-1037-4BE2-C05793AE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AA791-19C6-B507-CF9A-8E70B3FBBC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2E80B-ED3C-778F-EE39-195D56DA1B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F35100-BF3E-03D8-5807-29E47F99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1198800"/>
            <a:ext cx="6640682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Node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Edge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Draw the path on the floor plan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5E75B3-F2F7-4CC2-2FFC-CB2B360347DA}"/>
              </a:ext>
            </a:extLst>
          </p:cNvPr>
          <p:cNvSpPr txBox="1"/>
          <p:nvPr/>
        </p:nvSpPr>
        <p:spPr>
          <a:xfrm>
            <a:off x="3389972" y="1201167"/>
            <a:ext cx="6884018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Floor Plan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Room, Door, Stair, and Intersection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Corridor</a:t>
            </a:r>
            <a:endParaRPr lang="zh-CN" altLang="en-US" sz="3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B851E23-27F9-FE8A-18FA-37DE9965313E}"/>
              </a:ext>
            </a:extLst>
          </p:cNvPr>
          <p:cNvSpPr/>
          <p:nvPr/>
        </p:nvSpPr>
        <p:spPr>
          <a:xfrm>
            <a:off x="2265213" y="1473969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65022B-DEEC-0C6C-7FC2-F192AA10DFC9}"/>
              </a:ext>
            </a:extLst>
          </p:cNvPr>
          <p:cNvSpPr/>
          <p:nvPr/>
        </p:nvSpPr>
        <p:spPr>
          <a:xfrm>
            <a:off x="2265213" y="2253128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4085FD6-61B4-E969-C4D1-FFCE5364C678}"/>
              </a:ext>
            </a:extLst>
          </p:cNvPr>
          <p:cNvSpPr/>
          <p:nvPr/>
        </p:nvSpPr>
        <p:spPr>
          <a:xfrm>
            <a:off x="2265213" y="3032287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1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sz="3600"/>
              <a:t>Collection of the Floor Plan Data</a:t>
            </a:r>
            <a:endParaRPr lang="zh-CN" altLang="en-US" sz="36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Research</a:t>
            </a:r>
          </a:p>
          <a:p>
            <a:pPr lvl="1"/>
            <a:r>
              <a:rPr lang="en-US" altLang="zh-CN" sz="2800" dirty="0"/>
              <a:t>Map Library</a:t>
            </a:r>
          </a:p>
          <a:p>
            <a:endParaRPr lang="en-US" altLang="zh-CN" sz="3200" dirty="0"/>
          </a:p>
          <a:p>
            <a:r>
              <a:rPr lang="en-US" altLang="zh-CN" sz="3200" dirty="0"/>
              <a:t>Map diagrams on the wall</a:t>
            </a: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600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2028824"/>
            <a:ext cx="7391710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Freshman each year looking for classrooms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Only signage and map on the wall after entering a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CAF609-9771-16D8-BF20-0565B0B5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2" y="136525"/>
            <a:ext cx="3892007" cy="2721175"/>
          </a:xfrm>
          <a:prstGeom prst="rect">
            <a:avLst/>
          </a:prstGeom>
        </p:spPr>
      </p:pic>
      <p:pic>
        <p:nvPicPr>
          <p:cNvPr id="14" name="图片占位符 6" descr="图示&#10;&#10;描述已自动生成">
            <a:extLst>
              <a:ext uri="{FF2B5EF4-FFF2-40B4-BE49-F238E27FC236}">
                <a16:creationId xmlns:a16="http://schemas.microsoft.com/office/drawing/2014/main" id="{7679690F-B2FE-68F9-CA9D-24B3975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8111611" y="3111075"/>
            <a:ext cx="3892007" cy="2787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Preprocessing of the Floor Plan Image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Extract and Encode Information from the Floor Plan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5038129" y="1469550"/>
            <a:ext cx="7046625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"/>
          <a:stretch/>
        </p:blipFill>
        <p:spPr>
          <a:xfrm>
            <a:off x="5000030" y="1469550"/>
            <a:ext cx="7084724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519452" cy="49688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 dirty="0"/>
              <a:t>POIs (Point of Interest)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vertices (nodes)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Pathways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as edges</a:t>
            </a:r>
          </a:p>
          <a:p>
            <a:pPr>
              <a:lnSpc>
                <a:spcPct val="110000"/>
              </a:lnSpc>
            </a:pP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en-US" altLang="zh-CN" sz="2800" dirty="0"/>
              <a:t>Drawn as pixels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/>
              <a:t>POI type encoded with color</a:t>
            </a:r>
          </a:p>
          <a:p>
            <a:pPr>
              <a:lnSpc>
                <a:spcPct val="110000"/>
              </a:lnSpc>
            </a:pPr>
            <a:r>
              <a:rPr lang="en-US" altLang="zh-CN" sz="2800" dirty="0"/>
              <a:t>Notated image parsed by backend with CV (Computer Vision)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Automatic Pathfinding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3"/>
          <a:stretch/>
        </p:blipFill>
        <p:spPr>
          <a:xfrm>
            <a:off x="5592851" y="1507067"/>
            <a:ext cx="6491905" cy="3749347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5063677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sz="2600" dirty="0"/>
              <a:t>Apply Dijkstra's algorithm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Result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4" y="1437667"/>
            <a:ext cx="10426721" cy="4535621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9" y="1120625"/>
            <a:ext cx="10112112" cy="51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First Functional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08300" y="1166497"/>
            <a:ext cx="9166990" cy="5316852"/>
          </a:xfrm>
          <a:noFill/>
        </p:spPr>
      </p:pic>
    </p:spTree>
    <p:extLst>
      <p:ext uri="{BB962C8B-B14F-4D97-AF65-F5344CB8AC3E}">
        <p14:creationId xmlns:p14="http://schemas.microsoft.com/office/powerpoint/2010/main" val="361228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Problems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Autofit/>
          </a:bodyPr>
          <a:lstStyle/>
          <a:p>
            <a:r>
              <a:rPr lang="en-US" altLang="zh-CN" sz="3600" dirty="0"/>
              <a:t>Help from </a:t>
            </a:r>
            <a:r>
              <a:rPr lang="en-US" altLang="zh-CN" sz="2400" dirty="0"/>
              <a:t>Facilities Services/Campus Planning, Design &amp; Construction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0024"/>
            <a:ext cx="4820142" cy="1964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Request of CAD drawings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By course classroom popularity</a:t>
            </a:r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r="4145"/>
          <a:stretch/>
        </p:blipFill>
        <p:spPr>
          <a:xfrm>
            <a:off x="5337345" y="1390649"/>
            <a:ext cx="6854655" cy="4183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9C8FC2-E975-B6A7-3CD0-90B0BCB27466}"/>
              </a:ext>
            </a:extLst>
          </p:cNvPr>
          <p:cNvSpPr txBox="1"/>
          <p:nvPr/>
        </p:nvSpPr>
        <p:spPr>
          <a:xfrm>
            <a:off x="139700" y="3352800"/>
            <a:ext cx="5270500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LAS (Lassonde Building)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LSB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Life Sciences Building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ACW (Accolade Building West)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CLH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Curtis Lecture Halls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)</a:t>
            </a:r>
          </a:p>
          <a:p>
            <a:pPr marL="6732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 (Ross Building)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Digital Floor Plan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b="1" dirty="0"/>
              <a:t>An Improved Notation Tool</a:t>
            </a:r>
            <a:endParaRPr lang="zh-CN" altLang="en-US" sz="36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009835"/>
            <a:ext cx="6902138" cy="2171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Self-contained? Easy to use? Intuitive?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1" y="451782"/>
            <a:ext cx="4349819" cy="5599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3444510"/>
            <a:ext cx="1594485" cy="2923224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7550" y="4820017"/>
            <a:ext cx="2101850" cy="640798"/>
          </a:xfrm>
          <a:prstGeom prst="bentConnector3">
            <a:avLst>
              <a:gd name="adj1" fmla="val 6540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5391150" y="1860550"/>
            <a:ext cx="2508250" cy="2496102"/>
          </a:xfrm>
          <a:prstGeom prst="bentConnector3">
            <a:avLst>
              <a:gd name="adj1" fmla="val 715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https://www.dlubal.com/en/support-and-learning/support/knowledge-base/001432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94140"/>
            <a:ext cx="7160357" cy="471174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Background</a:t>
            </a:r>
            <a:endParaRPr lang="en-US" altLang="zh-CN" sz="3200" dirty="0"/>
          </a:p>
          <a:p>
            <a:pPr lvl="1"/>
            <a:r>
              <a:rPr lang="en-US" altLang="zh-CN" sz="2400" dirty="0"/>
              <a:t>Google Map can not navigate inside the building</a:t>
            </a:r>
          </a:p>
          <a:p>
            <a:pPr lvl="1"/>
            <a:r>
              <a:rPr lang="en-US" altLang="zh-CN" sz="2400" dirty="0"/>
              <a:t>Common indoor navigation system (e.g., in the mall) required BIM (Building Information Model)</a:t>
            </a:r>
          </a:p>
          <a:p>
            <a:pPr marL="216000" lvl="1" indent="0">
              <a:buNone/>
            </a:pPr>
            <a:endParaRPr lang="en-US" altLang="zh-CN" sz="2400" dirty="0"/>
          </a:p>
          <a:p>
            <a:r>
              <a:rPr lang="en-US" altLang="zh-CN" sz="2800" dirty="0"/>
              <a:t>Goal</a:t>
            </a:r>
            <a:endParaRPr lang="en-US" altLang="zh-CN" sz="3200" dirty="0"/>
          </a:p>
          <a:p>
            <a:pPr lvl="1"/>
            <a:r>
              <a:rPr lang="en-US" altLang="zh-CN" sz="2400" dirty="0"/>
              <a:t>Develop an indoor navigation system</a:t>
            </a:r>
          </a:p>
          <a:p>
            <a:pPr lvl="2"/>
            <a:r>
              <a:rPr lang="en-US" altLang="zh-CN" sz="2400" dirty="0"/>
              <a:t>Save time</a:t>
            </a:r>
          </a:p>
          <a:p>
            <a:pPr lvl="2"/>
            <a:r>
              <a:rPr lang="en-US" altLang="zh-CN" sz="2400" dirty="0"/>
              <a:t>Contribute to the York University Community</a:t>
            </a:r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13DF02-767A-5A49-FCED-7A4E67FD2386}"/>
              </a:ext>
            </a:extLst>
          </p:cNvPr>
          <p:cNvSpPr txBox="1"/>
          <p:nvPr/>
        </p:nvSpPr>
        <p:spPr>
          <a:xfrm>
            <a:off x="216086" y="5271437"/>
            <a:ext cx="11759827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Web-based application that can navigate inside the building on campus</a:t>
            </a:r>
          </a:p>
          <a:p>
            <a:pPr algn="l">
              <a:spcAft>
                <a:spcPts val="300"/>
              </a:spcAft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Needs to ready-to-use</a:t>
            </a:r>
          </a:p>
          <a:p>
            <a:pPr lvl="1"/>
            <a:r>
              <a:rPr lang="en-US" altLang="zh-CN" sz="2800" dirty="0"/>
              <a:t>Small footprint</a:t>
            </a:r>
          </a:p>
          <a:p>
            <a:pPr lvl="1"/>
            <a:r>
              <a:rPr lang="en-US" altLang="zh-CN" sz="2800" dirty="0"/>
              <a:t>Internet connection independent</a:t>
            </a:r>
          </a:p>
          <a:p>
            <a:pPr lvl="2"/>
            <a:r>
              <a:rPr lang="en-US" altLang="zh-CN" sz="2800" dirty="0"/>
              <a:t>Works locally with only the floor plan image</a:t>
            </a:r>
          </a:p>
          <a:p>
            <a:pPr lvl="2"/>
            <a:r>
              <a:rPr lang="en-US" altLang="zh-CN" sz="2800" dirty="0"/>
              <a:t>Save to local then deploy to backend</a:t>
            </a:r>
          </a:p>
          <a:p>
            <a:endParaRPr lang="en-US" altLang="zh-CN" sz="3200" dirty="0"/>
          </a:p>
          <a:p>
            <a:r>
              <a:rPr lang="en-US" altLang="zh-CN" sz="3200" dirty="0"/>
              <a:t>Should be as intuitive as possible</a:t>
            </a:r>
          </a:p>
          <a:p>
            <a:pPr lvl="1"/>
            <a:r>
              <a:rPr lang="en-US" altLang="zh-CN" sz="2800" dirty="0"/>
              <a:t>Similar mode as the last generation solution</a:t>
            </a:r>
          </a:p>
          <a:p>
            <a:pPr lvl="1"/>
            <a:r>
              <a:rPr lang="en-US" altLang="zh-CN" sz="2800" dirty="0"/>
              <a:t>Point-and-click interaction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Requirement Analysis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Performance shall be acceptable</a:t>
            </a:r>
          </a:p>
          <a:p>
            <a:pPr lvl="1"/>
            <a:r>
              <a:rPr lang="en-US" altLang="zh-CN" sz="2800" dirty="0"/>
              <a:t>As many as several hundred nodes on a single floor</a:t>
            </a:r>
          </a:p>
          <a:p>
            <a:endParaRPr lang="en-US" altLang="zh-CN" sz="3200" dirty="0"/>
          </a:p>
          <a:p>
            <a:r>
              <a:rPr lang="en-US" altLang="zh-CN" sz="3200" dirty="0"/>
              <a:t>Web-based solution with HTML + CSS + JS</a:t>
            </a:r>
          </a:p>
          <a:p>
            <a:pPr lvl="1"/>
            <a:r>
              <a:rPr lang="en-US" altLang="zh-CN" sz="2800" dirty="0"/>
              <a:t>HTML5 Canvas</a:t>
            </a:r>
          </a:p>
          <a:p>
            <a:pPr lvl="2"/>
            <a:r>
              <a:rPr lang="en-US" altLang="zh-CN" sz="2800" dirty="0"/>
              <a:t>Render anything controlled by JS</a:t>
            </a:r>
          </a:p>
          <a:p>
            <a:pPr lvl="2"/>
            <a:r>
              <a:rPr lang="en-US" altLang="zh-CN" sz="2800" dirty="0"/>
              <a:t>Not very easy to use!</a:t>
            </a: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75" y="3914774"/>
            <a:ext cx="3027164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Enter </a:t>
            </a:r>
            <a:r>
              <a:rPr lang="en-US" altLang="zh-CN" sz="3600" i="1" dirty="0"/>
              <a:t>Fabric.js</a:t>
            </a:r>
            <a:endParaRPr lang="zh-CN" altLang="en-US" sz="360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Looks familiar…</a:t>
            </a:r>
            <a:endParaRPr lang="zh-CN" altLang="en-US" sz="36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91" y="77153"/>
            <a:ext cx="4832459" cy="5258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1328402"/>
            <a:ext cx="5019886" cy="49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Prototype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3" y="945425"/>
            <a:ext cx="10995474" cy="5411643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Current State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36" y="945425"/>
            <a:ext cx="9419527" cy="5381613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Notation Tool: Efficiency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586684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016000"/>
            <a:ext cx="7106709" cy="57054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Generating the result images is SLOW!</a:t>
            </a:r>
          </a:p>
          <a:p>
            <a:pPr lvl="1"/>
            <a:r>
              <a:rPr lang="en-US" altLang="zh-CN" sz="2400" dirty="0"/>
              <a:t>~3 – 5 s for a single image</a:t>
            </a:r>
          </a:p>
          <a:p>
            <a:pPr lvl="1"/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improve?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Key to the solution: </a:t>
            </a:r>
          </a:p>
          <a:p>
            <a:pPr marL="0" indent="0">
              <a:buNone/>
            </a:pPr>
            <a:r>
              <a:rPr lang="en-US" altLang="zh-CN" sz="2800" dirty="0"/>
              <a:t>    results are unique w/ each route selected</a:t>
            </a:r>
          </a:p>
          <a:p>
            <a:pPr lvl="1"/>
            <a:r>
              <a:rPr lang="en-US" altLang="zh-CN" sz="2400" dirty="0"/>
              <a:t>Reusing is possible!</a:t>
            </a:r>
          </a:p>
          <a:p>
            <a:pPr lvl="1"/>
            <a:r>
              <a:rPr lang="en-US" altLang="zh-CN" sz="2400" dirty="0"/>
              <a:t>On-server cache needed</a:t>
            </a:r>
          </a:p>
          <a:p>
            <a:pPr lvl="2"/>
            <a:r>
              <a:rPr lang="en-US" altLang="zh-CN" sz="2400" dirty="0"/>
              <a:t>Unique key, Put, Contains, TTL</a:t>
            </a:r>
          </a:p>
          <a:p>
            <a:pPr lvl="1"/>
            <a:endParaRPr lang="en-US" altLang="zh-CN" sz="2400" dirty="0"/>
          </a:p>
          <a:p>
            <a:r>
              <a:rPr lang="en-US" altLang="zh-CN" sz="2800" dirty="0"/>
              <a:t>Unique key source</a:t>
            </a:r>
          </a:p>
          <a:p>
            <a:pPr lvl="1"/>
            <a:r>
              <a:rPr lang="en-US" altLang="zh-CN" sz="2400" dirty="0"/>
              <a:t>Route information </a:t>
            </a:r>
            <a:r>
              <a:rPr lang="zh-CN" altLang="en-US" sz="2400" dirty="0"/>
              <a:t>→</a:t>
            </a:r>
            <a:r>
              <a:rPr lang="en-US" altLang="zh-CN" sz="2400" dirty="0"/>
              <a:t> [?] </a:t>
            </a:r>
            <a:r>
              <a:rPr lang="zh-CN" altLang="en-US" sz="2400" dirty="0"/>
              <a:t>→</a:t>
            </a:r>
            <a:r>
              <a:rPr lang="en-US" altLang="zh-CN" sz="2400" dirty="0"/>
              <a:t> Unique key</a:t>
            </a:r>
          </a:p>
          <a:p>
            <a:pPr lvl="1"/>
            <a:r>
              <a:rPr lang="en-US" altLang="zh-CN" sz="24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321550" y="24761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Result Caching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003300"/>
            <a:ext cx="11159999" cy="57181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Popular cache database: </a:t>
            </a:r>
            <a:r>
              <a:rPr lang="en-US" altLang="zh-CN" sz="2800" i="1" dirty="0"/>
              <a:t>Redis</a:t>
            </a:r>
          </a:p>
          <a:p>
            <a:pPr lvl="1"/>
            <a:r>
              <a:rPr lang="en-US" altLang="zh-CN" sz="2400" dirty="0"/>
              <a:t>Fast</a:t>
            </a:r>
          </a:p>
          <a:p>
            <a:pPr lvl="1"/>
            <a:r>
              <a:rPr lang="en-US" altLang="zh-CN" sz="2400" dirty="0"/>
              <a:t>Easy to deploy and use</a:t>
            </a:r>
          </a:p>
          <a:p>
            <a:pPr lvl="1"/>
            <a:r>
              <a:rPr lang="en-US" altLang="zh-CN" sz="2400" dirty="0"/>
              <a:t>Comes with everything we need</a:t>
            </a:r>
          </a:p>
          <a:p>
            <a:pPr lvl="1"/>
            <a:r>
              <a:rPr lang="en-US" altLang="zh-CN" sz="2400" dirty="0"/>
              <a:t>Not optimized for large binary storage</a:t>
            </a:r>
          </a:p>
          <a:p>
            <a:pPr lvl="1"/>
            <a:r>
              <a:rPr lang="en-US" altLang="zh-CN" sz="2400" dirty="0"/>
              <a:t>In memory!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Local filesystem</a:t>
            </a:r>
          </a:p>
          <a:p>
            <a:pPr lvl="1"/>
            <a:r>
              <a:rPr lang="en-US" altLang="zh-CN" sz="2400" dirty="0"/>
              <a:t>Unique Key: Filename</a:t>
            </a:r>
          </a:p>
          <a:p>
            <a:pPr lvl="1"/>
            <a:r>
              <a:rPr lang="en-US" altLang="zh-CN" sz="2400" dirty="0"/>
              <a:t>Put, Contains</a:t>
            </a:r>
          </a:p>
          <a:p>
            <a:pPr lvl="1"/>
            <a:r>
              <a:rPr lang="en-US" altLang="zh-CN" sz="2400" dirty="0"/>
              <a:t>TTL: Last Modified w/ scheduled cronjob</a:t>
            </a:r>
          </a:p>
          <a:p>
            <a:pPr marL="216000" lvl="1" indent="0">
              <a:lnSpc>
                <a:spcPts val="800"/>
              </a:lnSpc>
              <a:buNone/>
            </a:pPr>
            <a:endParaRPr lang="en-US" altLang="zh-CN" sz="2800" dirty="0"/>
          </a:p>
          <a:p>
            <a:r>
              <a:rPr lang="en-US" altLang="zh-CN" sz="2800" dirty="0"/>
              <a:t>Another reason</a:t>
            </a:r>
          </a:p>
          <a:p>
            <a:pPr lvl="1"/>
            <a:r>
              <a:rPr lang="en-US" altLang="zh-CN" sz="2400" dirty="0"/>
              <a:t>Will talk about that in a second</a:t>
            </a:r>
          </a:p>
          <a:p>
            <a:pPr lvl="1"/>
            <a:endParaRPr lang="en-US" altLang="zh-CN" sz="2400" dirty="0"/>
          </a:p>
          <a:p>
            <a:endParaRPr lang="en-US" altLang="zh-CN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523611-D2C3-C048-8F37-84FB98B27087}"/>
              </a:ext>
            </a:extLst>
          </p:cNvPr>
          <p:cNvGrpSpPr/>
          <p:nvPr/>
        </p:nvGrpSpPr>
        <p:grpSpPr>
          <a:xfrm>
            <a:off x="7755798" y="1398036"/>
            <a:ext cx="3864702" cy="3840714"/>
            <a:chOff x="7315200" y="1925990"/>
            <a:chExt cx="3111500" cy="31084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238054-899D-264C-7905-715624AF4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120"/>
            <a:stretch/>
          </p:blipFill>
          <p:spPr>
            <a:xfrm>
              <a:off x="7315200" y="1925990"/>
              <a:ext cx="3111500" cy="15542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3C6503-82B6-54A6-BF61-CD60F7FB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855" y="3480216"/>
              <a:ext cx="3079847" cy="1554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945425"/>
            <a:ext cx="11159999" cy="5912575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altLang="zh-CN" sz="2800" dirty="0"/>
              <a:t>It’s a web application</a:t>
            </a:r>
          </a:p>
          <a:p>
            <a:pPr lvl="1"/>
            <a:r>
              <a:rPr lang="en-US" altLang="zh-CN" sz="2400" dirty="0"/>
              <a:t>Several things needed to deploy</a:t>
            </a:r>
          </a:p>
          <a:p>
            <a:pPr lvl="2"/>
            <a:r>
              <a:rPr lang="en-US" altLang="zh-CN" sz="2000" dirty="0"/>
              <a:t>Virtual Private Server (VPS)</a:t>
            </a:r>
          </a:p>
          <a:p>
            <a:pPr lvl="2"/>
            <a:r>
              <a:rPr lang="en-US" altLang="zh-CN" sz="2000" dirty="0"/>
              <a:t>Domain</a:t>
            </a:r>
          </a:p>
          <a:p>
            <a:pPr lvl="2"/>
            <a:r>
              <a:rPr lang="en-US" altLang="zh-CN" sz="2000" dirty="0"/>
              <a:t>TLS Certificate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VPS</a:t>
            </a:r>
          </a:p>
          <a:p>
            <a:pPr lvl="2"/>
            <a:r>
              <a:rPr lang="en-US" altLang="zh-CN" sz="2000" dirty="0"/>
              <a:t>Amazon Web Service Lightsail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Domain</a:t>
            </a:r>
          </a:p>
          <a:p>
            <a:pPr lvl="2"/>
            <a:r>
              <a:rPr lang="en-US" altLang="zh-CN" sz="2000" dirty="0"/>
              <a:t>Registered personal domain</a:t>
            </a:r>
          </a:p>
          <a:p>
            <a:pPr lvl="2"/>
            <a:r>
              <a:rPr lang="en-US" altLang="zh-CN" sz="2000" dirty="0"/>
              <a:t>DNS provider: Aliyun</a:t>
            </a:r>
          </a:p>
          <a:p>
            <a:pPr lvl="2">
              <a:lnSpc>
                <a:spcPts val="800"/>
              </a:lnSpc>
            </a:pPr>
            <a:endParaRPr lang="en-US" altLang="zh-CN" sz="2000" dirty="0"/>
          </a:p>
          <a:p>
            <a:pPr lvl="1"/>
            <a:r>
              <a:rPr lang="en-US" altLang="zh-CN" sz="2400" dirty="0"/>
              <a:t>Certificate</a:t>
            </a:r>
          </a:p>
          <a:p>
            <a:pPr lvl="2"/>
            <a:r>
              <a:rPr lang="en-US" altLang="zh-CN" sz="2000" dirty="0"/>
              <a:t>Let’s Encrypt</a:t>
            </a:r>
          </a:p>
          <a:p>
            <a:pPr lvl="2"/>
            <a:r>
              <a:rPr lang="en-US" altLang="zh-CN" sz="2000" dirty="0"/>
              <a:t>Free renewable cert for 3 months</a:t>
            </a:r>
          </a:p>
          <a:p>
            <a:pPr lvl="2"/>
            <a:r>
              <a:rPr lang="en-US" altLang="zh-CN" sz="2000" dirty="0"/>
              <a:t>ACME; </a:t>
            </a:r>
            <a:r>
              <a:rPr lang="en-US" altLang="zh-CN" sz="2000" dirty="0" err="1"/>
              <a:t>certbot</a:t>
            </a:r>
            <a:endParaRPr lang="en-US" altLang="zh-CN" sz="2000" dirty="0"/>
          </a:p>
          <a:p>
            <a:pPr lvl="2"/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99" y="2757986"/>
            <a:ext cx="6519255" cy="13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Cloud Deployment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47" y="1200150"/>
            <a:ext cx="6102394" cy="5657850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2400" dirty="0"/>
              <a:t>Spring Boot’s built-in Tomcat is not very easy to configure</a:t>
            </a:r>
          </a:p>
          <a:p>
            <a:pPr lvl="1"/>
            <a:r>
              <a:rPr lang="en-US" altLang="zh-CN" sz="2400" dirty="0"/>
              <a:t>Compatibility with certbot</a:t>
            </a:r>
          </a:p>
          <a:p>
            <a:pPr lvl="1"/>
            <a:r>
              <a:rPr lang="en-US" altLang="zh-CN" sz="2400" dirty="0"/>
              <a:t>Performance</a:t>
            </a:r>
          </a:p>
          <a:p>
            <a:pPr lvl="1">
              <a:lnSpc>
                <a:spcPts val="1200"/>
              </a:lnSpc>
            </a:pPr>
            <a:endParaRPr lang="en-US" altLang="zh-CN" sz="2400" dirty="0"/>
          </a:p>
          <a:p>
            <a:r>
              <a:rPr lang="en-US" altLang="zh-CN" sz="2800" dirty="0"/>
              <a:t>Reverse Proxy</a:t>
            </a:r>
          </a:p>
          <a:p>
            <a:r>
              <a:rPr lang="en-US" altLang="zh-CN" sz="2800" dirty="0"/>
              <a:t>Nginx</a:t>
            </a:r>
          </a:p>
          <a:p>
            <a:pPr lvl="1"/>
            <a:r>
              <a:rPr lang="en-US" altLang="zh-CN" sz="2400" dirty="0"/>
              <a:t>Popular web server</a:t>
            </a:r>
          </a:p>
          <a:p>
            <a:pPr lvl="1"/>
            <a:r>
              <a:rPr lang="en-US" altLang="zh-CN" sz="2400" dirty="0"/>
              <a:t>Powerful proxy and rule configuration</a:t>
            </a:r>
          </a:p>
          <a:p>
            <a:pPr lvl="1"/>
            <a:r>
              <a:rPr lang="en-US" altLang="zh-CN" sz="2400" dirty="0"/>
              <a:t>Built-in support from certbot</a:t>
            </a:r>
          </a:p>
          <a:p>
            <a:pPr lvl="1"/>
            <a:r>
              <a:rPr lang="en-US" altLang="zh-CN" sz="2400" dirty="0"/>
              <a:t>Native-level local filesystem serving</a:t>
            </a:r>
          </a:p>
          <a:p>
            <a:pPr lvl="2"/>
            <a:r>
              <a:rPr lang="en-US" altLang="zh-CN" sz="2400" dirty="0"/>
              <a:t>Serve result cache from disk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Live Demonstration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Future Work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8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49" y="4413250"/>
            <a:ext cx="5207001" cy="832237"/>
          </a:xfrm>
        </p:spPr>
        <p:txBody>
          <a:bodyPr/>
          <a:lstStyle/>
          <a:p>
            <a:r>
              <a:rPr lang="en-US" altLang="zh-CN" sz="1400" dirty="0"/>
              <a:t>Shengxiong Wu – 217993254 – sxwu@my.yorku.ca</a:t>
            </a:r>
          </a:p>
          <a:p>
            <a:r>
              <a:rPr lang="en-US" altLang="zh-CN" sz="1400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Requirements Analysis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65" y="1074145"/>
            <a:ext cx="10852134" cy="578385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Functional Requirement:</a:t>
            </a:r>
          </a:p>
          <a:p>
            <a:pPr lvl="1"/>
            <a:r>
              <a:rPr lang="en-US" altLang="zh-CN" sz="2400" dirty="0"/>
              <a:t>Navigation Function</a:t>
            </a:r>
          </a:p>
          <a:p>
            <a:pPr lvl="1"/>
            <a:r>
              <a:rPr lang="en-US" altLang="zh-CN" sz="2400" dirty="0"/>
              <a:t>User Interface</a:t>
            </a:r>
          </a:p>
          <a:p>
            <a:pPr lvl="1"/>
            <a:r>
              <a:rPr lang="en-US" altLang="zh-CN" sz="2400" dirty="0"/>
              <a:t>Multi-floor support</a:t>
            </a:r>
          </a:p>
          <a:p>
            <a:pPr lvl="1"/>
            <a:r>
              <a:rPr lang="en-US" altLang="zh-CN" sz="2400" dirty="0"/>
              <a:t>Multi-building support</a:t>
            </a:r>
          </a:p>
          <a:p>
            <a:r>
              <a:rPr lang="en-US" altLang="zh-CN" sz="2800" dirty="0"/>
              <a:t>Non-Functional</a:t>
            </a:r>
            <a:r>
              <a:rPr lang="en-US" altLang="zh-CN" sz="3000" dirty="0"/>
              <a:t> Requirement:</a:t>
            </a:r>
          </a:p>
          <a:p>
            <a:pPr lvl="1"/>
            <a:r>
              <a:rPr lang="en-US" altLang="zh-CN" sz="2400" dirty="0"/>
              <a:t>Response Time</a:t>
            </a:r>
          </a:p>
          <a:p>
            <a:pPr lvl="1"/>
            <a:r>
              <a:rPr lang="en-US" altLang="zh-CN" sz="2400" dirty="0"/>
              <a:t>Data Safety</a:t>
            </a:r>
          </a:p>
          <a:p>
            <a:pPr lvl="1"/>
            <a:r>
              <a:rPr lang="en-US" altLang="zh-CN" sz="2400" dirty="0"/>
              <a:t>Scalability</a:t>
            </a:r>
          </a:p>
          <a:p>
            <a:r>
              <a:rPr lang="en-US" altLang="zh-CN" sz="2800" dirty="0"/>
              <a:t>Technical Requirements:</a:t>
            </a:r>
          </a:p>
          <a:p>
            <a:pPr lvl="1"/>
            <a:r>
              <a:rPr lang="en-US" altLang="zh-CN" sz="2400" dirty="0"/>
              <a:t>Spring Boot</a:t>
            </a:r>
          </a:p>
          <a:p>
            <a:pPr lvl="1"/>
            <a:r>
              <a:rPr lang="en-US" altLang="zh-CN" sz="2400" dirty="0"/>
              <a:t>Web-development tech stack</a:t>
            </a:r>
          </a:p>
          <a:p>
            <a:pPr lvl="1"/>
            <a:r>
              <a:rPr lang="en-US" altLang="zh-CN" sz="2400" dirty="0"/>
              <a:t>Cloud deployment</a:t>
            </a:r>
          </a:p>
          <a:p>
            <a:pPr marL="0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F586E-690F-8B5B-A956-8132CDCD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6F20FC-F29C-56B9-DFF2-BAA30CB214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2EF86D-4E08-74E3-C753-D839B445D4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https://en.wikipedia.org/wiki/Edsger_W._Dijkstra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E8AE41-7238-909F-E77B-6C71D76F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Shortest Path?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Single-source shortest path problem</a:t>
            </a:r>
          </a:p>
          <a:p>
            <a:pPr lvl="2">
              <a:lnSpc>
                <a:spcPct val="150000"/>
              </a:lnSpc>
            </a:pPr>
            <a:r>
              <a:rPr lang="en-US" altLang="zh-CN" sz="2800" dirty="0"/>
              <a:t>Dijkstra’s Algorithm!</a:t>
            </a:r>
            <a:endParaRPr lang="zh-CN" altLang="en-US" sz="28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4753AFD-FF3F-18D5-011A-65D61D2D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11" y="2554397"/>
            <a:ext cx="2635786" cy="35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89771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endParaRPr lang="zh-CN" altLang="en-US" sz="2800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C29E8AF8-DC30-950B-248C-3C6BEC31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3FBDA8E-4001-E155-75B0-EFF384E2F0BE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192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90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954391F-F30A-F41D-9EDD-7EC1567C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BBCC9F9-3B0E-36AD-CAE8-5A288B532CB6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984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600" dirty="0"/>
              <a:t>Dijkstra’s Algorithm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537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B,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D1E6583-05CC-9841-461F-B6FE58F06D25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77465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1252</Words>
  <Application>Microsoft Office PowerPoint</Application>
  <PresentationFormat>宽屏</PresentationFormat>
  <Paragraphs>419</Paragraphs>
  <Slides>43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IBM Plex Serif ExtLt</vt:lpstr>
      <vt:lpstr>IBM Plex Serif Medm</vt:lpstr>
      <vt:lpstr>等线</vt:lpstr>
      <vt:lpstr>Arial</vt:lpstr>
      <vt:lpstr>IBM Plex Sans</vt:lpstr>
      <vt:lpstr>IBM Plex Sans Bold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Introduction</vt:lpstr>
      <vt:lpstr>Software Development Life Cycle</vt:lpstr>
      <vt:lpstr>Requirements Analysis</vt:lpstr>
      <vt:lpstr>Methodology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Methodology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Automatic Pathfinding</vt:lpstr>
      <vt:lpstr>First Functional Prototype</vt:lpstr>
      <vt:lpstr>First Functional Prototype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Haochen Wang</cp:lastModifiedBy>
  <cp:revision>117</cp:revision>
  <dcterms:created xsi:type="dcterms:W3CDTF">2024-04-15T07:40:29Z</dcterms:created>
  <dcterms:modified xsi:type="dcterms:W3CDTF">2024-04-21T17:43:30Z</dcterms:modified>
</cp:coreProperties>
</file>